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385" r:id="rId3"/>
    <p:sldId id="383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user" initials="u [2]" lastIdx="3" clrIdx="1">
    <p:extLst>
      <p:ext uri="{19B8F6BF-5375-455C-9EA6-DF929625EA0E}">
        <p15:presenceInfo xmlns:p15="http://schemas.microsoft.com/office/powerpoint/2012/main" userId="b4cb58d56f341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98"/>
    <a:srgbClr val="C9D6ED"/>
    <a:srgbClr val="BFCFEB"/>
    <a:srgbClr val="AF238C"/>
    <a:srgbClr val="FFFFFF"/>
    <a:srgbClr val="73C6BE"/>
    <a:srgbClr val="7D7D7D"/>
    <a:srgbClr val="3FB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0" autoAdjust="0"/>
    <p:restoredTop sz="86066" autoAdjust="0"/>
  </p:normalViewPr>
  <p:slideViewPr>
    <p:cSldViewPr snapToGrid="0">
      <p:cViewPr varScale="1">
        <p:scale>
          <a:sx n="98" d="100"/>
          <a:sy n="98" d="100"/>
        </p:scale>
        <p:origin x="2118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A405-10C3-4E81-818E-901C0FDBA261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31582-E7B2-4E0F-9C50-1723209A2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6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5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2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1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94CE8A-38B9-46C1-8B6F-1E378D2DDEA9}"/>
              </a:ext>
            </a:extLst>
          </p:cNvPr>
          <p:cNvSpPr/>
          <p:nvPr userDrawn="1"/>
        </p:nvSpPr>
        <p:spPr>
          <a:xfrm>
            <a:off x="0" y="0"/>
            <a:ext cx="9144000" cy="65135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67A2EB-CD67-413E-B582-E2F9BBE08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5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0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F85BD-72DC-4BF6-9E77-51B48B7CDD4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FBAE-AAA3-429D-AB80-6AE216D8B9F5}"/>
              </a:ext>
            </a:extLst>
          </p:cNvPr>
          <p:cNvSpPr/>
          <p:nvPr/>
        </p:nvSpPr>
        <p:spPr>
          <a:xfrm>
            <a:off x="0" y="2908513"/>
            <a:ext cx="9144000" cy="104097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151F1-44D1-41A5-974F-A441BDEF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7FF-4F9D-49FD-980F-4E8463C61A06}"/>
              </a:ext>
            </a:extLst>
          </p:cNvPr>
          <p:cNvSpPr txBox="1"/>
          <p:nvPr/>
        </p:nvSpPr>
        <p:spPr>
          <a:xfrm>
            <a:off x="216310" y="3136611"/>
            <a:ext cx="876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 Report (2023.05.18)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F78BF-8167-C352-11B5-17CF4BA45C21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Acrylic acid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3BC3D-4BB4-C4F4-7227-F28E7F9132CD}"/>
              </a:ext>
            </a:extLst>
          </p:cNvPr>
          <p:cNvSpPr txBox="1"/>
          <p:nvPr/>
        </p:nvSpPr>
        <p:spPr>
          <a:xfrm>
            <a:off x="0" y="718246"/>
            <a:ext cx="845758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우레탄을 중합하게 되면 고분자 양 끝에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NCO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 존재하게 됨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따라서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crosslinker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로서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바이닐기와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–OH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둘을 동시에 가지고 있는 분자 필요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Acrylic acid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로 선정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2050" name="Picture 2" descr="Acrylic acid - Wikipedia">
            <a:extLst>
              <a:ext uri="{FF2B5EF4-FFF2-40B4-BE49-F238E27FC236}">
                <a16:creationId xmlns:a16="http://schemas.microsoft.com/office/drawing/2014/main" id="{FE54747C-128A-42D2-AABE-8D3CA5F4D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962" y="1015440"/>
            <a:ext cx="1539072" cy="110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AEB9A-688B-46EE-8AB4-200A77D81115}"/>
              </a:ext>
            </a:extLst>
          </p:cNvPr>
          <p:cNvSpPr txBox="1"/>
          <p:nvPr/>
        </p:nvSpPr>
        <p:spPr>
          <a:xfrm>
            <a:off x="-2129" y="1759876"/>
            <a:ext cx="8933691" cy="531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Materials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: D</a:t>
            </a:r>
            <a:r>
              <a:rPr lang="en-US" altLang="ko-KR" sz="1200" b="0" i="0" dirty="0">
                <a:effectLst/>
                <a:latin typeface="+mn-ea"/>
              </a:rPr>
              <a:t>iol, catalyst, </a:t>
            </a:r>
            <a:r>
              <a:rPr lang="en-US" altLang="ko-KR" sz="1200" b="0" i="0" dirty="0" err="1">
                <a:effectLst/>
                <a:latin typeface="+mn-ea"/>
              </a:rPr>
              <a:t>isocyanatoethyl</a:t>
            </a:r>
            <a:r>
              <a:rPr lang="en-US" altLang="ko-KR" sz="1200" b="0" i="0" dirty="0">
                <a:effectLst/>
                <a:latin typeface="+mn-ea"/>
              </a:rPr>
              <a:t> methacrylate, ethyl acrylate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Poly(urethane) polymerization process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Poly(ethyl acrylate)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Crosslinking Process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앞서 제작한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poly(urethane), poly(ethyl acrylate)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그리고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가교제로서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acrylic acid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개시제로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첨가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- 70℃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에서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5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시간동안 반응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반응이 진행되었을 때 용액에 알갱이들이 생성됨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가교 진행됨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분석 진행해야 함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9" name="Picture 8" descr="Polyurethane - Wikipedia">
            <a:extLst>
              <a:ext uri="{FF2B5EF4-FFF2-40B4-BE49-F238E27FC236}">
                <a16:creationId xmlns:a16="http://schemas.microsoft.com/office/drawing/2014/main" id="{8F53623C-91DA-437E-9C7B-9F644CFF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8" y="2594576"/>
            <a:ext cx="4678236" cy="16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38DAA025-EB6C-40F1-8F8E-27C93E27D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088283"/>
              </p:ext>
            </p:extLst>
          </p:nvPr>
        </p:nvGraphicFramePr>
        <p:xfrm>
          <a:off x="368080" y="4617666"/>
          <a:ext cx="4203920" cy="108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CS ChemDraw Drawing" r:id="rId5" imgW="5818214" imgH="1496041" progId="ChemDraw.Document.6.0">
                  <p:embed/>
                </p:oleObj>
              </mc:Choice>
              <mc:Fallback>
                <p:oleObj name="CS ChemDraw Drawing" r:id="rId5" imgW="5818214" imgH="1496041" progId="ChemDraw.Document.6.0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0BE9D38D-B4D0-4F28-90BF-09C301CF6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080" y="4617666"/>
                        <a:ext cx="4203920" cy="1080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CAD6489B-F2DE-426B-A132-609AA2932FC5}"/>
              </a:ext>
            </a:extLst>
          </p:cNvPr>
          <p:cNvGrpSpPr/>
          <p:nvPr/>
        </p:nvGrpSpPr>
        <p:grpSpPr>
          <a:xfrm>
            <a:off x="6671408" y="1015440"/>
            <a:ext cx="2017914" cy="884115"/>
            <a:chOff x="7182728" y="721746"/>
            <a:chExt cx="3726808" cy="16328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F790D6-9E50-4336-8E94-91A6F413CFE7}"/>
                </a:ext>
              </a:extLst>
            </p:cNvPr>
            <p:cNvSpPr/>
            <p:nvPr/>
          </p:nvSpPr>
          <p:spPr>
            <a:xfrm>
              <a:off x="7589123" y="729596"/>
              <a:ext cx="441434" cy="268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CF6E25C-1235-451D-8330-DC9FA6AD3784}"/>
                </a:ext>
              </a:extLst>
            </p:cNvPr>
            <p:cNvSpPr/>
            <p:nvPr/>
          </p:nvSpPr>
          <p:spPr>
            <a:xfrm>
              <a:off x="8030557" y="721746"/>
              <a:ext cx="441434" cy="27326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CAC9D7-C793-496F-BA60-C44723C47262}"/>
                </a:ext>
              </a:extLst>
            </p:cNvPr>
            <p:cNvSpPr/>
            <p:nvPr/>
          </p:nvSpPr>
          <p:spPr>
            <a:xfrm>
              <a:off x="8492257" y="729596"/>
              <a:ext cx="441434" cy="268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AD3B9E9-E474-4BC5-9C8D-E88C0F9B3C2B}"/>
                </a:ext>
              </a:extLst>
            </p:cNvPr>
            <p:cNvSpPr/>
            <p:nvPr/>
          </p:nvSpPr>
          <p:spPr>
            <a:xfrm>
              <a:off x="8933691" y="721746"/>
              <a:ext cx="441434" cy="27326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EC87CF-DC0A-4B37-AC30-575EF8B6422D}"/>
                </a:ext>
              </a:extLst>
            </p:cNvPr>
            <p:cNvSpPr/>
            <p:nvPr/>
          </p:nvSpPr>
          <p:spPr>
            <a:xfrm>
              <a:off x="9375125" y="729596"/>
              <a:ext cx="441434" cy="268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94E290-6AE7-4A19-96E1-BFF5A5B64E82}"/>
                </a:ext>
              </a:extLst>
            </p:cNvPr>
            <p:cNvSpPr/>
            <p:nvPr/>
          </p:nvSpPr>
          <p:spPr>
            <a:xfrm>
              <a:off x="9816559" y="721746"/>
              <a:ext cx="441434" cy="27326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A56BF84-1963-4EFA-86B9-CA41F7DD3E9C}"/>
                </a:ext>
              </a:extLst>
            </p:cNvPr>
            <p:cNvSpPr/>
            <p:nvPr/>
          </p:nvSpPr>
          <p:spPr>
            <a:xfrm>
              <a:off x="10257993" y="729596"/>
              <a:ext cx="441434" cy="2680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>
              <a:extLst>
                <a:ext uri="{FF2B5EF4-FFF2-40B4-BE49-F238E27FC236}">
                  <a16:creationId xmlns:a16="http://schemas.microsoft.com/office/drawing/2014/main" id="{0EEF7601-62F2-4F87-847D-7FEEA1CA2EE5}"/>
                </a:ext>
              </a:extLst>
            </p:cNvPr>
            <p:cNvSpPr/>
            <p:nvPr/>
          </p:nvSpPr>
          <p:spPr>
            <a:xfrm>
              <a:off x="7585740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오각형 34">
              <a:extLst>
                <a:ext uri="{FF2B5EF4-FFF2-40B4-BE49-F238E27FC236}">
                  <a16:creationId xmlns:a16="http://schemas.microsoft.com/office/drawing/2014/main" id="{B97A6004-6500-4C57-A9A2-D285B521E36D}"/>
                </a:ext>
              </a:extLst>
            </p:cNvPr>
            <p:cNvSpPr/>
            <p:nvPr/>
          </p:nvSpPr>
          <p:spPr>
            <a:xfrm>
              <a:off x="8027174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각형 35">
              <a:extLst>
                <a:ext uri="{FF2B5EF4-FFF2-40B4-BE49-F238E27FC236}">
                  <a16:creationId xmlns:a16="http://schemas.microsoft.com/office/drawing/2014/main" id="{134DC440-CF58-446A-AB73-BD683D3E4386}"/>
                </a:ext>
              </a:extLst>
            </p:cNvPr>
            <p:cNvSpPr/>
            <p:nvPr/>
          </p:nvSpPr>
          <p:spPr>
            <a:xfrm>
              <a:off x="8468608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각형 36">
              <a:extLst>
                <a:ext uri="{FF2B5EF4-FFF2-40B4-BE49-F238E27FC236}">
                  <a16:creationId xmlns:a16="http://schemas.microsoft.com/office/drawing/2014/main" id="{D1879DB8-1973-46F1-B94A-3F37F72A7A67}"/>
                </a:ext>
              </a:extLst>
            </p:cNvPr>
            <p:cNvSpPr/>
            <p:nvPr/>
          </p:nvSpPr>
          <p:spPr>
            <a:xfrm>
              <a:off x="8930308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각형 37">
              <a:extLst>
                <a:ext uri="{FF2B5EF4-FFF2-40B4-BE49-F238E27FC236}">
                  <a16:creationId xmlns:a16="http://schemas.microsoft.com/office/drawing/2014/main" id="{F23E22AB-8E6F-4C58-A7FF-582DB020F5E0}"/>
                </a:ext>
              </a:extLst>
            </p:cNvPr>
            <p:cNvSpPr/>
            <p:nvPr/>
          </p:nvSpPr>
          <p:spPr>
            <a:xfrm>
              <a:off x="9351476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>
              <a:extLst>
                <a:ext uri="{FF2B5EF4-FFF2-40B4-BE49-F238E27FC236}">
                  <a16:creationId xmlns:a16="http://schemas.microsoft.com/office/drawing/2014/main" id="{7DE168F5-71F9-4C92-9247-CD71055CB4B6}"/>
                </a:ext>
              </a:extLst>
            </p:cNvPr>
            <p:cNvSpPr/>
            <p:nvPr/>
          </p:nvSpPr>
          <p:spPr>
            <a:xfrm>
              <a:off x="9813176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>
              <a:extLst>
                <a:ext uri="{FF2B5EF4-FFF2-40B4-BE49-F238E27FC236}">
                  <a16:creationId xmlns:a16="http://schemas.microsoft.com/office/drawing/2014/main" id="{930A71DF-42B9-4271-B0B0-3CB9BA948C1C}"/>
                </a:ext>
              </a:extLst>
            </p:cNvPr>
            <p:cNvSpPr/>
            <p:nvPr/>
          </p:nvSpPr>
          <p:spPr>
            <a:xfrm>
              <a:off x="10274876" y="2007742"/>
              <a:ext cx="441434" cy="34684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Acrylic acid - Wikipedia">
              <a:extLst>
                <a:ext uri="{FF2B5EF4-FFF2-40B4-BE49-F238E27FC236}">
                  <a16:creationId xmlns:a16="http://schemas.microsoft.com/office/drawing/2014/main" id="{5B3F6C9D-C5A8-45A8-A737-98C07CF2F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922255" y="1070882"/>
              <a:ext cx="1149068" cy="825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Acrylic acid - Wikipedia">
              <a:extLst>
                <a:ext uri="{FF2B5EF4-FFF2-40B4-BE49-F238E27FC236}">
                  <a16:creationId xmlns:a16="http://schemas.microsoft.com/office/drawing/2014/main" id="{BCC6B87F-D0BD-4F27-9B26-D53BC6B09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020941" y="1088675"/>
              <a:ext cx="1149068" cy="825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8329DD-8CCE-4692-803E-123B1A449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33566" r="33566" b="23397"/>
          <a:stretch/>
        </p:blipFill>
        <p:spPr>
          <a:xfrm rot="5400000">
            <a:off x="7148126" y="3521372"/>
            <a:ext cx="1895122" cy="142134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EED3A9A-834A-466B-A4DC-2F5B11462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8198" y="3521370"/>
            <a:ext cx="1895123" cy="14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7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2212D-D170-4BE8-81BA-0CD471204D64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93537-42C0-4736-88F3-1036A8B82D9E}"/>
              </a:ext>
            </a:extLst>
          </p:cNvPr>
          <p:cNvSpPr txBox="1"/>
          <p:nvPr/>
        </p:nvSpPr>
        <p:spPr>
          <a:xfrm>
            <a:off x="0" y="695761"/>
            <a:ext cx="7900384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우레탄 공중합이 아닌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PMMA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와의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공중합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연구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압력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센서의 연구 시기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졸업 연구 주제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물기름분리 스펀지 재료로 </a:t>
            </a:r>
            <a:r>
              <a:rPr lang="en-US" altLang="ko-KR" sz="1200" dirty="0" err="1">
                <a:latin typeface="+mn-ea"/>
                <a:sym typeface="Wingdings" panose="05000000000000000000" pitchFamily="2" charset="2"/>
              </a:rPr>
              <a:t>FrGO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14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18698</TotalTime>
  <Words>132</Words>
  <Application>Microsoft Office PowerPoint</Application>
  <PresentationFormat>화면 슬라이드 쇼(4:3)</PresentationFormat>
  <Paragraphs>19</Paragraphs>
  <Slides>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CS ChemDraw Drawing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591</cp:revision>
  <dcterms:created xsi:type="dcterms:W3CDTF">2022-09-14T04:48:29Z</dcterms:created>
  <dcterms:modified xsi:type="dcterms:W3CDTF">2023-05-18T08:58:40Z</dcterms:modified>
</cp:coreProperties>
</file>